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7657-AA03-4DE2-9DB8-7971E9F74824}" type="datetimeFigureOut">
              <a:rPr lang="en-US" smtClean="0"/>
              <a:t>11/20/2018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52699" y="6356350"/>
            <a:ext cx="1402202" cy="341406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7A57-12D0-49B0-854A-C39B47CDD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604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7657-AA03-4DE2-9DB8-7971E9F74824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7A57-12D0-49B0-854A-C39B47CDD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477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7657-AA03-4DE2-9DB8-7971E9F74824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7A57-12D0-49B0-854A-C39B47CDD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734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7657-AA03-4DE2-9DB8-7971E9F74824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7A57-12D0-49B0-854A-C39B47CDD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690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7657-AA03-4DE2-9DB8-7971E9F74824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7A57-12D0-49B0-854A-C39B47CDD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76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7657-AA03-4DE2-9DB8-7971E9F74824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7A57-12D0-49B0-854A-C39B47CDD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381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7657-AA03-4DE2-9DB8-7971E9F74824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7A57-12D0-49B0-854A-C39B47CDD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36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7657-AA03-4DE2-9DB8-7971E9F74824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7A57-12D0-49B0-854A-C39B47CDD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31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7657-AA03-4DE2-9DB8-7971E9F74824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7A57-12D0-49B0-854A-C39B47CDD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387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7657-AA03-4DE2-9DB8-7971E9F74824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7A57-12D0-49B0-854A-C39B47CDD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01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7657-AA03-4DE2-9DB8-7971E9F74824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7A57-12D0-49B0-854A-C39B47CDD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091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E7657-AA03-4DE2-9DB8-7971E9F74824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7A57-12D0-49B0-854A-C39B47CDD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306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hyperlink" Target="http://www.fleetpride.com/brands-vendors/FPP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54317" y="26522"/>
            <a:ext cx="6380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solidFill>
                  <a:srgbClr val="002060"/>
                </a:solidFill>
              </a:rPr>
              <a:t>FleetPride Packaging and Shipping </a:t>
            </a:r>
            <a:r>
              <a:rPr lang="en-US" b="1" u="sng" dirty="0" smtClean="0">
                <a:solidFill>
                  <a:srgbClr val="002060"/>
                </a:solidFill>
              </a:rPr>
              <a:t>Guidelines for Import Vendors</a:t>
            </a:r>
            <a:endParaRPr lang="en-US" b="1" u="sng" dirty="0">
              <a:solidFill>
                <a:srgbClr val="002060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098262" y="887948"/>
            <a:ext cx="17929" cy="5253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15829" y="686972"/>
            <a:ext cx="17929" cy="5253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0219" y="399686"/>
            <a:ext cx="24845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Master Case Packaging and Labeling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42315" y="409973"/>
            <a:ext cx="2767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Pallet Specifications and Carton Stacking</a:t>
            </a:r>
            <a:endParaRPr lang="en-US" sz="1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8736068" y="409972"/>
            <a:ext cx="1129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Transportation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273617" y="769072"/>
            <a:ext cx="33422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Pallet Specifications</a:t>
            </a:r>
            <a:endParaRPr lang="en-US" sz="10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Measurement </a:t>
            </a:r>
            <a:r>
              <a:rPr lang="en-US" sz="1000" dirty="0"/>
              <a:t>– 48” deep x 42” or 40” wide 4-way entry, hardwood construction</a:t>
            </a:r>
            <a:r>
              <a:rPr lang="en-US" sz="1000" dirty="0" smtClean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Top Deck Boards – 7 boards, 5/8” to ¾” evenly spaced with 4”maximum spacing: both end boards 5 ½”, other boards 3 </a:t>
            </a:r>
            <a:r>
              <a:rPr lang="en-US" sz="1000" dirty="0" smtClean="0"/>
              <a:t>½”.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Bottom Deck Boards – Both end boards and a minimum of 3 center boards are to be the same board dimensions as top deck boards. No loose </a:t>
            </a:r>
            <a:r>
              <a:rPr lang="en-US" sz="1000" dirty="0" smtClean="0"/>
              <a:t>boards.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Stringers </a:t>
            </a:r>
            <a:r>
              <a:rPr lang="en-US" sz="1000" dirty="0"/>
              <a:t>– No split or broken; no double stringers or block patched stringers; stringers 1 3/8” to 1 ¾” x 3 ½” to 3 ¾” x 48”; no protruding nails. </a:t>
            </a: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Avoid </a:t>
            </a:r>
            <a:r>
              <a:rPr lang="en-US" sz="1000" dirty="0"/>
              <a:t>use of plywood and composite wood materials for pallet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3349348" y="2998937"/>
            <a:ext cx="382829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Carton Stacking</a:t>
            </a:r>
            <a:endParaRPr lang="en-US" sz="10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Use </a:t>
            </a:r>
            <a:r>
              <a:rPr lang="en-US" altLang="zh-CN" sz="1000" dirty="0"/>
              <a:t>boxes </a:t>
            </a:r>
            <a:r>
              <a:rPr lang="en-US" sz="1000" dirty="0"/>
              <a:t>strong </a:t>
            </a:r>
            <a:r>
              <a:rPr lang="en-US" altLang="zh-CN" sz="1000" dirty="0"/>
              <a:t>enough for </a:t>
            </a:r>
            <a:r>
              <a:rPr lang="en-US" altLang="zh-CN" sz="1000" dirty="0" smtClean="0"/>
              <a:t>multiple handling </a:t>
            </a:r>
            <a:r>
              <a:rPr lang="en-US" altLang="zh-CN" sz="1000" dirty="0"/>
              <a:t>and transportation </a:t>
            </a:r>
            <a:endParaRPr lang="en-US" altLang="zh-CN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Small </a:t>
            </a:r>
            <a:r>
              <a:rPr lang="en-US" sz="1000" dirty="0"/>
              <a:t>product on top layers of the pallet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Large product on bottom of </a:t>
            </a:r>
            <a:r>
              <a:rPr lang="en-US" sz="1000" dirty="0" smtClean="0"/>
              <a:t>pallet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No </a:t>
            </a:r>
            <a:r>
              <a:rPr lang="en-US" sz="1000" dirty="0" smtClean="0"/>
              <a:t>overhang of cartons</a:t>
            </a:r>
            <a:endParaRPr lang="en-US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Use </a:t>
            </a:r>
            <a:r>
              <a:rPr lang="en-US" sz="1000" dirty="0" smtClean="0"/>
              <a:t>liner </a:t>
            </a:r>
            <a:r>
              <a:rPr lang="en-US" sz="1000" dirty="0"/>
              <a:t>paper between layers when appropriate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Corner board for protection preferred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Shrink wrap the whole pallet </a:t>
            </a:r>
            <a:r>
              <a:rPr lang="en-US" sz="1000" dirty="0" smtClean="0"/>
              <a:t>and </a:t>
            </a:r>
            <a:r>
              <a:rPr lang="en-US" sz="1000" dirty="0"/>
              <a:t>use straps when necessary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2"/>
          <a:srcRect l="3058" t="14243" r="2360" b="17948"/>
          <a:stretch/>
        </p:blipFill>
        <p:spPr>
          <a:xfrm>
            <a:off x="6262605" y="4448631"/>
            <a:ext cx="1310075" cy="589051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0889807" y="7382146"/>
            <a:ext cx="158248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Secure Product to Pallet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Use straps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Use strong shrink wrap 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3"/>
          <a:srcRect l="5344" t="45877" r="33483" b="32575"/>
          <a:stretch/>
        </p:blipFill>
        <p:spPr>
          <a:xfrm>
            <a:off x="3339967" y="4319694"/>
            <a:ext cx="2793536" cy="1954269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487740" y="6464945"/>
            <a:ext cx="426110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i="1" dirty="0"/>
              <a:t>Detailed guidelines available at </a:t>
            </a:r>
            <a:r>
              <a:rPr lang="en-US" sz="1050" i="1" dirty="0">
                <a:hlinkClick r:id="rId4"/>
              </a:rPr>
              <a:t>www.fleetpride.com/brands-vendors/FPPS</a:t>
            </a:r>
            <a:endParaRPr lang="en-US" sz="1050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7804619" y="769072"/>
            <a:ext cx="412108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Consolidate POs by Ship-To Address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All POs to same Ship-To address must be shipped together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Each Pallet must have </a:t>
            </a:r>
            <a:r>
              <a:rPr lang="en-US" sz="1000" dirty="0" smtClean="0"/>
              <a:t>at least two labels on adjacent sides identifying </a:t>
            </a:r>
            <a:endParaRPr lang="en-US" sz="10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Ship from address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Ship to address</a:t>
            </a:r>
            <a:endParaRPr lang="en-US" sz="10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Distribution center 2 digit location and matching color coding</a:t>
            </a:r>
            <a:endParaRPr lang="en-US" sz="10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PO Number(s)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Pallet  number and total pallet count per DC</a:t>
            </a:r>
            <a:endParaRPr lang="en-US" sz="10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000" dirty="0"/>
          </a:p>
          <a:p>
            <a:r>
              <a:rPr lang="en-US" sz="1000" b="1" dirty="0" smtClean="0"/>
              <a:t>Pallet </a:t>
            </a:r>
            <a:r>
              <a:rPr lang="en-US" sz="1000" b="1" dirty="0"/>
              <a:t>Labels Color Coding</a:t>
            </a:r>
          </a:p>
          <a:p>
            <a:r>
              <a:rPr lang="en-US" sz="1000" u="sng" dirty="0" smtClean="0"/>
              <a:t>DC </a:t>
            </a:r>
            <a:r>
              <a:rPr lang="en-US" sz="1000" u="sng" dirty="0"/>
              <a:t>Location	Label Color</a:t>
            </a:r>
          </a:p>
          <a:p>
            <a:r>
              <a:rPr lang="en-US" sz="1000" dirty="0" smtClean="0"/>
              <a:t>AT </a:t>
            </a:r>
            <a:r>
              <a:rPr lang="en-US" sz="1000" dirty="0"/>
              <a:t>	Yellow</a:t>
            </a:r>
          </a:p>
          <a:p>
            <a:r>
              <a:rPr lang="en-US" sz="1000" dirty="0"/>
              <a:t>BB 	Green</a:t>
            </a:r>
          </a:p>
          <a:p>
            <a:r>
              <a:rPr lang="en-US" sz="1000" dirty="0"/>
              <a:t>NH 	Blue</a:t>
            </a:r>
          </a:p>
          <a:p>
            <a:r>
              <a:rPr lang="en-US" sz="1000" dirty="0"/>
              <a:t>DA 	Red</a:t>
            </a:r>
          </a:p>
          <a:p>
            <a:r>
              <a:rPr lang="en-US" sz="1000" dirty="0"/>
              <a:t>VS 	Grey</a:t>
            </a:r>
          </a:p>
          <a:p>
            <a:r>
              <a:rPr lang="en-US" sz="1000" dirty="0"/>
              <a:t>Other 	</a:t>
            </a:r>
            <a:r>
              <a:rPr lang="en-US" sz="1000" dirty="0" smtClean="0"/>
              <a:t>White</a:t>
            </a:r>
          </a:p>
          <a:p>
            <a:endParaRPr lang="en-US" sz="1000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1909482" y="6454324"/>
            <a:ext cx="90814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91738" y="731201"/>
            <a:ext cx="282096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Carton requirements: It is the supplier’s responsibility to ensure that the carton strength is strong enough to protect the product for shipments to the final destination , Distribution Center or branch location.</a:t>
            </a:r>
          </a:p>
          <a:p>
            <a:endParaRPr lang="en-US" sz="1000" dirty="0"/>
          </a:p>
          <a:p>
            <a:r>
              <a:rPr lang="en-US" sz="1000" dirty="0" smtClean="0"/>
              <a:t>Product </a:t>
            </a:r>
            <a:r>
              <a:rPr lang="en-US" sz="1000" dirty="0"/>
              <a:t>label must clearly show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Supplier name and address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Fleetpride ship to location and address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Purchase order number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FleetPride Part number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Total Piece Quantity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Carton number and total of number of cartons</a:t>
            </a:r>
            <a:endParaRPr lang="en-US" sz="1000" dirty="0"/>
          </a:p>
        </p:txBody>
      </p:sp>
      <p:grpSp>
        <p:nvGrpSpPr>
          <p:cNvPr id="9" name="Group 8"/>
          <p:cNvGrpSpPr/>
          <p:nvPr/>
        </p:nvGrpSpPr>
        <p:grpSpPr>
          <a:xfrm>
            <a:off x="8306825" y="3873419"/>
            <a:ext cx="2484084" cy="2169459"/>
            <a:chOff x="8306825" y="3873419"/>
            <a:chExt cx="2484084" cy="2169459"/>
          </a:xfrm>
        </p:grpSpPr>
        <p:grpSp>
          <p:nvGrpSpPr>
            <p:cNvPr id="33" name="Group 32"/>
            <p:cNvGrpSpPr/>
            <p:nvPr/>
          </p:nvGrpSpPr>
          <p:grpSpPr>
            <a:xfrm>
              <a:off x="8306825" y="3873419"/>
              <a:ext cx="2459034" cy="2169459"/>
              <a:chOff x="6335572" y="3962739"/>
              <a:chExt cx="2459034" cy="2169459"/>
            </a:xfrm>
            <a:noFill/>
          </p:grpSpPr>
          <p:sp>
            <p:nvSpPr>
              <p:cNvPr id="28" name="Rounded Rectangle 27"/>
              <p:cNvSpPr/>
              <p:nvPr/>
            </p:nvSpPr>
            <p:spPr>
              <a:xfrm>
                <a:off x="6335572" y="3962739"/>
                <a:ext cx="2459034" cy="2169459"/>
              </a:xfrm>
              <a:prstGeom prst="roundRect">
                <a:avLst>
                  <a:gd name="adj" fmla="val 5097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dirty="0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6415251" y="4054457"/>
                <a:ext cx="989595" cy="418931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800" dirty="0">
                    <a:solidFill>
                      <a:schemeClr val="tx1"/>
                    </a:solidFill>
                  </a:rPr>
                  <a:t>Ship From Address Goes Here: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7547217" y="4047637"/>
                <a:ext cx="992051" cy="418931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800" dirty="0">
                    <a:solidFill>
                      <a:schemeClr val="tx1"/>
                    </a:solidFill>
                  </a:rPr>
                  <a:t>Ship To Address Goes Here:</a:t>
                </a: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7106147" y="4641627"/>
                <a:ext cx="992051" cy="720594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>
                    <a:solidFill>
                      <a:schemeClr val="tx1"/>
                    </a:solidFill>
                  </a:rPr>
                  <a:t>DA</a:t>
                </a:r>
              </a:p>
              <a:p>
                <a:pPr algn="ctr"/>
                <a:r>
                  <a:rPr lang="en-US" sz="1050" b="1" dirty="0">
                    <a:solidFill>
                      <a:schemeClr val="tx1"/>
                    </a:solidFill>
                  </a:rPr>
                  <a:t>PO Number(s)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6517008" y="5595518"/>
                <a:ext cx="2170330" cy="418931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Pallet _ of __</a:t>
                </a:r>
                <a:endParaRPr lang="en-US" dirty="0"/>
              </a:p>
            </p:txBody>
          </p:sp>
        </p:grpSp>
        <p:sp>
          <p:nvSpPr>
            <p:cNvPr id="5" name="Oval 4"/>
            <p:cNvSpPr/>
            <p:nvPr/>
          </p:nvSpPr>
          <p:spPr>
            <a:xfrm>
              <a:off x="10083041" y="4502930"/>
              <a:ext cx="707868" cy="68900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" name="图片 5" descr="图片包含 建筑物&#10;&#10;已生成高可信度的说明">
            <a:extLst>
              <a:ext uri="{FF2B5EF4-FFF2-40B4-BE49-F238E27FC236}">
                <a16:creationId xmlns:a16="http://schemas.microsoft.com/office/drawing/2014/main" id="{04A4449F-48F2-48D1-A852-67AB003E8B8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587" y="1243669"/>
            <a:ext cx="1146728" cy="75907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46509" y="6869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244311" y="3021007"/>
            <a:ext cx="2715819" cy="3360541"/>
            <a:chOff x="6335572" y="3962739"/>
            <a:chExt cx="2459034" cy="2169459"/>
          </a:xfrm>
          <a:noFill/>
        </p:grpSpPr>
        <p:sp>
          <p:nvSpPr>
            <p:cNvPr id="32" name="Rounded Rectangle 31"/>
            <p:cNvSpPr/>
            <p:nvPr/>
          </p:nvSpPr>
          <p:spPr>
            <a:xfrm>
              <a:off x="6335572" y="3962739"/>
              <a:ext cx="2459034" cy="2169459"/>
            </a:xfrm>
            <a:prstGeom prst="roundRect">
              <a:avLst>
                <a:gd name="adj" fmla="val 5097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415251" y="4054457"/>
              <a:ext cx="989595" cy="41893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800" dirty="0" smtClean="0">
                  <a:solidFill>
                    <a:schemeClr val="tx1"/>
                  </a:solidFill>
                </a:rPr>
                <a:t>Supplier name and </a:t>
              </a:r>
            </a:p>
            <a:p>
              <a:r>
                <a:rPr lang="en-US" sz="800" dirty="0" smtClean="0">
                  <a:solidFill>
                    <a:schemeClr val="tx1"/>
                  </a:solidFill>
                </a:rPr>
                <a:t>address</a:t>
              </a:r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547217" y="4047637"/>
              <a:ext cx="992051" cy="41893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800" dirty="0" smtClean="0">
                  <a:solidFill>
                    <a:schemeClr val="tx1"/>
                  </a:solidFill>
                </a:rPr>
                <a:t>FleetPride Ship To</a:t>
              </a:r>
            </a:p>
            <a:p>
              <a:r>
                <a:rPr lang="en-US" sz="800" dirty="0" smtClean="0">
                  <a:solidFill>
                    <a:schemeClr val="tx1"/>
                  </a:solidFill>
                </a:rPr>
                <a:t>Location and Address </a:t>
              </a:r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900639" y="4567837"/>
              <a:ext cx="992051" cy="284314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b="1" dirty="0">
                  <a:solidFill>
                    <a:schemeClr val="tx1"/>
                  </a:solidFill>
                </a:rPr>
                <a:t>Purchase order number</a:t>
              </a:r>
            </a:p>
            <a:p>
              <a:pPr algn="ctr"/>
              <a:endParaRPr lang="en-US" sz="8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517008" y="5595518"/>
              <a:ext cx="2170330" cy="41893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Carton </a:t>
              </a:r>
              <a:r>
                <a:rPr lang="en-US" dirty="0">
                  <a:solidFill>
                    <a:schemeClr val="tx1"/>
                  </a:solidFill>
                </a:rPr>
                <a:t>_ of __</a:t>
              </a:r>
              <a:endParaRPr lang="en-US" dirty="0"/>
            </a:p>
          </p:txBody>
        </p:sp>
      </p:grpSp>
      <p:sp>
        <p:nvSpPr>
          <p:cNvPr id="41" name="Rectangle 40"/>
          <p:cNvSpPr/>
          <p:nvPr/>
        </p:nvSpPr>
        <p:spPr>
          <a:xfrm>
            <a:off x="856016" y="4469135"/>
            <a:ext cx="1095646" cy="4234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Fleetpride part number</a:t>
            </a:r>
            <a:endParaRPr lang="en-US" sz="800" b="1" dirty="0">
              <a:solidFill>
                <a:schemeClr val="tx1"/>
              </a:solidFill>
            </a:endParaRP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68385" y="4946400"/>
            <a:ext cx="1095646" cy="4234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Total piece quantity</a:t>
            </a:r>
            <a:endParaRPr lang="en-US" sz="800" b="1" dirty="0">
              <a:solidFill>
                <a:schemeClr val="tx1"/>
              </a:solidFill>
            </a:endParaRP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04620" y="3596420"/>
            <a:ext cx="15050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Pallet Label Example: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346509" y="2796068"/>
            <a:ext cx="16385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Master Case Label Example:</a:t>
            </a:r>
            <a:endParaRPr lang="en-US" sz="1000" dirty="0"/>
          </a:p>
        </p:txBody>
      </p:sp>
      <p:sp>
        <p:nvSpPr>
          <p:cNvPr id="10" name="Rectangle 9"/>
          <p:cNvSpPr/>
          <p:nvPr/>
        </p:nvSpPr>
        <p:spPr>
          <a:xfrm>
            <a:off x="10999417" y="4040286"/>
            <a:ext cx="107403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1000" dirty="0"/>
              <a:t> Pallets Label must use a dot Sticker (minimum 2 inches diameter) or printed on colored paper) </a:t>
            </a:r>
          </a:p>
        </p:txBody>
      </p:sp>
    </p:spTree>
    <p:extLst>
      <p:ext uri="{BB962C8B-B14F-4D97-AF65-F5344CB8AC3E}">
        <p14:creationId xmlns:p14="http://schemas.microsoft.com/office/powerpoint/2010/main" val="364081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403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等线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Agrahari, Homarjun</dc:creator>
  <cp:lastModifiedBy>Agrahari, Homarjun</cp:lastModifiedBy>
  <cp:revision>38</cp:revision>
  <dcterms:created xsi:type="dcterms:W3CDTF">2018-10-17T14:59:25Z</dcterms:created>
  <dcterms:modified xsi:type="dcterms:W3CDTF">2018-11-20T17:23:45Z</dcterms:modified>
</cp:coreProperties>
</file>